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</p:sldMasterIdLst>
  <p:sldIdLst>
    <p:sldId id="265" r:id="rId4"/>
    <p:sldId id="346" r:id="rId5"/>
    <p:sldId id="256" r:id="rId6"/>
    <p:sldId id="344" r:id="rId7"/>
    <p:sldId id="345" r:id="rId8"/>
    <p:sldId id="361" r:id="rId9"/>
    <p:sldId id="360" r:id="rId10"/>
    <p:sldId id="354" r:id="rId11"/>
    <p:sldId id="291" r:id="rId12"/>
    <p:sldId id="288" r:id="rId13"/>
    <p:sldId id="292" r:id="rId14"/>
    <p:sldId id="293" r:id="rId15"/>
    <p:sldId id="294" r:id="rId16"/>
    <p:sldId id="267" r:id="rId17"/>
    <p:sldId id="331" r:id="rId18"/>
    <p:sldId id="334" r:id="rId19"/>
    <p:sldId id="268" r:id="rId20"/>
    <p:sldId id="332" r:id="rId21"/>
    <p:sldId id="297" r:id="rId22"/>
    <p:sldId id="296" r:id="rId23"/>
    <p:sldId id="298" r:id="rId24"/>
    <p:sldId id="287" r:id="rId25"/>
    <p:sldId id="266" r:id="rId26"/>
    <p:sldId id="330" r:id="rId27"/>
    <p:sldId id="273" r:id="rId28"/>
    <p:sldId id="333" r:id="rId29"/>
    <p:sldId id="274" r:id="rId30"/>
    <p:sldId id="275" r:id="rId31"/>
    <p:sldId id="270" r:id="rId32"/>
    <p:sldId id="318" r:id="rId33"/>
    <p:sldId id="271" r:id="rId34"/>
    <p:sldId id="280" r:id="rId35"/>
    <p:sldId id="310" r:id="rId36"/>
    <p:sldId id="272" r:id="rId37"/>
    <p:sldId id="311" r:id="rId38"/>
    <p:sldId id="269" r:id="rId39"/>
    <p:sldId id="299" r:id="rId40"/>
    <p:sldId id="276" r:id="rId41"/>
    <p:sldId id="300" r:id="rId42"/>
    <p:sldId id="277" r:id="rId43"/>
    <p:sldId id="301" r:id="rId44"/>
    <p:sldId id="278" r:id="rId45"/>
    <p:sldId id="302" r:id="rId46"/>
    <p:sldId id="308" r:id="rId47"/>
    <p:sldId id="303" r:id="rId48"/>
    <p:sldId id="309" r:id="rId49"/>
    <p:sldId id="319" r:id="rId50"/>
    <p:sldId id="284" r:id="rId51"/>
    <p:sldId id="320" r:id="rId52"/>
    <p:sldId id="286" r:id="rId53"/>
    <p:sldId id="322" r:id="rId54"/>
    <p:sldId id="323" r:id="rId55"/>
    <p:sldId id="321" r:id="rId56"/>
    <p:sldId id="285" r:id="rId57"/>
    <p:sldId id="312" r:id="rId58"/>
    <p:sldId id="355" r:id="rId59"/>
    <p:sldId id="279" r:id="rId60"/>
    <p:sldId id="304" r:id="rId61"/>
    <p:sldId id="305" r:id="rId62"/>
    <p:sldId id="306" r:id="rId63"/>
    <p:sldId id="316" r:id="rId64"/>
    <p:sldId id="314" r:id="rId65"/>
    <p:sldId id="315" r:id="rId66"/>
    <p:sldId id="358" r:id="rId67"/>
    <p:sldId id="359" r:id="rId68"/>
    <p:sldId id="317" r:id="rId69"/>
    <p:sldId id="281" r:id="rId70"/>
    <p:sldId id="282" r:id="rId71"/>
    <p:sldId id="307" r:id="rId72"/>
    <p:sldId id="324" r:id="rId73"/>
    <p:sldId id="325" r:id="rId74"/>
    <p:sldId id="283" r:id="rId75"/>
    <p:sldId id="340" r:id="rId76"/>
    <p:sldId id="341" r:id="rId77"/>
    <p:sldId id="350" r:id="rId78"/>
  </p:sldIdLst>
  <p:sldSz cx="12192000" cy="6858000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545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54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532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4" y="547688"/>
            <a:ext cx="11461751" cy="7477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422400" y="2057400"/>
            <a:ext cx="508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00" y="20574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7239A0-0596-4A50-B273-0E436FE35A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931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506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0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3737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7012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3821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42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5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5062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41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54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5321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4" y="547688"/>
            <a:ext cx="11461751" cy="7477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422400" y="20574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00" y="20574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97239A0-0596-4A50-B273-0E436FE35A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9314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5062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00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3737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7012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3821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42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00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50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419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546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5321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4" y="547688"/>
            <a:ext cx="11461751" cy="7477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422400" y="20574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00" y="20574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97239A0-0596-4A50-B273-0E436FE35A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93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373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70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382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42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5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41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1A808-04F6-4828-80CB-2176DC45C103}" type="datetimeFigureOut">
              <a:rPr lang="en-US" smtClean="0"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2A03C-6568-45DA-9814-8A497BF72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04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uestionShape"/>
          <p:cNvSpPr/>
          <p:nvPr userDrawn="1"/>
        </p:nvSpPr>
        <p:spPr>
          <a:xfrm>
            <a:off x="127000" y="127000"/>
            <a:ext cx="8890000" cy="285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r>
              <a:rPr lang="en-US" sz="44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iRespond Question Master</a:t>
            </a:r>
          </a:p>
        </p:txBody>
      </p:sp>
      <p:sp>
        <p:nvSpPr>
          <p:cNvPr id="8" name="AShape"/>
          <p:cNvSpPr/>
          <p:nvPr userDrawn="1"/>
        </p:nvSpPr>
        <p:spPr>
          <a:xfrm>
            <a:off x="127000" y="3111500"/>
            <a:ext cx="8890000" cy="71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800">
                <a:solidFill>
                  <a:schemeClr val="tx1"/>
                </a:solidFill>
              </a:rPr>
              <a:t>A.) Response A</a:t>
            </a:r>
          </a:p>
        </p:txBody>
      </p:sp>
      <p:sp>
        <p:nvSpPr>
          <p:cNvPr id="9" name="BShape"/>
          <p:cNvSpPr/>
          <p:nvPr userDrawn="1"/>
        </p:nvSpPr>
        <p:spPr>
          <a:xfrm>
            <a:off x="127000" y="3835400"/>
            <a:ext cx="8890000" cy="71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800">
                <a:solidFill>
                  <a:schemeClr val="tx1"/>
                </a:solidFill>
              </a:rPr>
              <a:t>B.) Response B</a:t>
            </a:r>
          </a:p>
        </p:txBody>
      </p:sp>
      <p:sp>
        <p:nvSpPr>
          <p:cNvPr id="10" name="CShape"/>
          <p:cNvSpPr/>
          <p:nvPr userDrawn="1"/>
        </p:nvSpPr>
        <p:spPr>
          <a:xfrm>
            <a:off x="127000" y="4559300"/>
            <a:ext cx="8890000" cy="71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800">
                <a:solidFill>
                  <a:schemeClr val="tx1"/>
                </a:solidFill>
              </a:rPr>
              <a:t>C.) Response C</a:t>
            </a:r>
          </a:p>
        </p:txBody>
      </p:sp>
      <p:sp>
        <p:nvSpPr>
          <p:cNvPr id="11" name="DShape"/>
          <p:cNvSpPr/>
          <p:nvPr userDrawn="1"/>
        </p:nvSpPr>
        <p:spPr>
          <a:xfrm>
            <a:off x="127000" y="5283200"/>
            <a:ext cx="8890000" cy="71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800">
                <a:solidFill>
                  <a:schemeClr val="tx1"/>
                </a:solidFill>
              </a:rPr>
              <a:t>D.) Response D</a:t>
            </a:r>
          </a:p>
        </p:txBody>
      </p:sp>
      <p:sp>
        <p:nvSpPr>
          <p:cNvPr id="12" name="EShape"/>
          <p:cNvSpPr/>
          <p:nvPr userDrawn="1"/>
        </p:nvSpPr>
        <p:spPr>
          <a:xfrm>
            <a:off x="127000" y="6007100"/>
            <a:ext cx="8890000" cy="71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800">
                <a:solidFill>
                  <a:schemeClr val="tx1"/>
                </a:solidFill>
              </a:rPr>
              <a:t>E.) Response E</a:t>
            </a:r>
          </a:p>
        </p:txBody>
      </p:sp>
      <p:sp>
        <p:nvSpPr>
          <p:cNvPr id="13" name="Percent"/>
          <p:cNvSpPr/>
          <p:nvPr userDrawn="1"/>
        </p:nvSpPr>
        <p:spPr>
          <a:xfrm>
            <a:off x="6350000" y="254000"/>
            <a:ext cx="254000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rgbClr val="000000"/>
                </a:solidFill>
              </a:rPr>
              <a:t>Percent Complete 100%</a:t>
            </a:r>
          </a:p>
        </p:txBody>
      </p:sp>
      <p:sp>
        <p:nvSpPr>
          <p:cNvPr id="14" name="Timer"/>
          <p:cNvSpPr/>
          <p:nvPr userDrawn="1"/>
        </p:nvSpPr>
        <p:spPr>
          <a:xfrm>
            <a:off x="254000" y="254000"/>
            <a:ext cx="254000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rgbClr val="000000"/>
                </a:solidFill>
              </a:rPr>
              <a:t>00:30</a:t>
            </a:r>
          </a:p>
        </p:txBody>
      </p:sp>
    </p:spTree>
    <p:extLst>
      <p:ext uri="{BB962C8B-B14F-4D97-AF65-F5344CB8AC3E}">
        <p14:creationId xmlns:p14="http://schemas.microsoft.com/office/powerpoint/2010/main" val="175904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Shape" hidden="1"/>
          <p:cNvSpPr/>
          <p:nvPr userDrawn="1"/>
        </p:nvSpPr>
        <p:spPr>
          <a:xfrm>
            <a:off x="127000" y="254000"/>
            <a:ext cx="1270000" cy="127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iRespond Graph</a:t>
            </a:r>
          </a:p>
        </p:txBody>
      </p:sp>
      <p:grpSp>
        <p:nvGrpSpPr>
          <p:cNvPr id="37" name="CorrectBarGroup"/>
          <p:cNvGrpSpPr/>
          <p:nvPr userDrawn="1"/>
        </p:nvGrpSpPr>
        <p:grpSpPr>
          <a:xfrm>
            <a:off x="1270000" y="3175000"/>
            <a:ext cx="2667000" cy="2540000"/>
            <a:chOff x="1270000" y="3175000"/>
            <a:chExt cx="2667000" cy="2540000"/>
          </a:xfrm>
        </p:grpSpPr>
        <p:sp>
          <p:nvSpPr>
            <p:cNvPr id="9" name="CorrectBar0"/>
            <p:cNvSpPr/>
            <p:nvPr userDrawn="1"/>
          </p:nvSpPr>
          <p:spPr>
            <a:xfrm>
              <a:off x="1270000" y="3175000"/>
              <a:ext cx="1079500" cy="2540000"/>
            </a:xfrm>
            <a:prstGeom prst="rect">
              <a:avLst/>
            </a:prstGeom>
            <a:solidFill>
              <a:srgbClr val="22FF2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CorrectBar1"/>
            <p:cNvSpPr/>
            <p:nvPr userDrawn="1"/>
          </p:nvSpPr>
          <p:spPr>
            <a:xfrm>
              <a:off x="2857500" y="4445000"/>
              <a:ext cx="1079500" cy="1270000"/>
            </a:xfrm>
            <a:prstGeom prst="rect">
              <a:avLst/>
            </a:prstGeom>
            <a:solidFill>
              <a:srgbClr val="22FF2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PercentLabelGroup"/>
          <p:cNvGrpSpPr/>
          <p:nvPr userDrawn="1"/>
        </p:nvGrpSpPr>
        <p:grpSpPr>
          <a:xfrm>
            <a:off x="1270000" y="1270000"/>
            <a:ext cx="7429500" cy="317500"/>
            <a:chOff x="1270000" y="1270000"/>
            <a:chExt cx="7429500" cy="317500"/>
          </a:xfrm>
        </p:grpSpPr>
        <p:sp>
          <p:nvSpPr>
            <p:cNvPr id="8" name="PercentLabel0"/>
            <p:cNvSpPr/>
            <p:nvPr userDrawn="1"/>
          </p:nvSpPr>
          <p:spPr>
            <a:xfrm>
              <a:off x="12700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67%</a:t>
              </a:r>
            </a:p>
          </p:txBody>
        </p:sp>
        <p:sp>
          <p:nvSpPr>
            <p:cNvPr id="11" name="PercentLabel1"/>
            <p:cNvSpPr/>
            <p:nvPr userDrawn="1"/>
          </p:nvSpPr>
          <p:spPr>
            <a:xfrm>
              <a:off x="28575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33%</a:t>
              </a:r>
            </a:p>
          </p:txBody>
        </p:sp>
        <p:sp>
          <p:nvSpPr>
            <p:cNvPr id="14" name="PercentLabel2"/>
            <p:cNvSpPr/>
            <p:nvPr userDrawn="1"/>
          </p:nvSpPr>
          <p:spPr>
            <a:xfrm>
              <a:off x="44450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100%</a:t>
              </a:r>
            </a:p>
          </p:txBody>
        </p:sp>
        <p:sp>
          <p:nvSpPr>
            <p:cNvPr id="17" name="PercentLabel3"/>
            <p:cNvSpPr/>
            <p:nvPr userDrawn="1"/>
          </p:nvSpPr>
          <p:spPr>
            <a:xfrm>
              <a:off x="60325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100%</a:t>
              </a:r>
            </a:p>
          </p:txBody>
        </p:sp>
        <p:sp>
          <p:nvSpPr>
            <p:cNvPr id="20" name="PercentLabel4"/>
            <p:cNvSpPr/>
            <p:nvPr userDrawn="1"/>
          </p:nvSpPr>
          <p:spPr>
            <a:xfrm>
              <a:off x="76200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67%</a:t>
              </a:r>
            </a:p>
          </p:txBody>
        </p:sp>
      </p:grpSp>
      <p:grpSp>
        <p:nvGrpSpPr>
          <p:cNvPr id="38" name="IncorrectBarGroup"/>
          <p:cNvGrpSpPr/>
          <p:nvPr userDrawn="1"/>
        </p:nvGrpSpPr>
        <p:grpSpPr>
          <a:xfrm>
            <a:off x="4445000" y="1905000"/>
            <a:ext cx="4254500" cy="3810000"/>
            <a:chOff x="4445000" y="1905000"/>
            <a:chExt cx="4254500" cy="3810000"/>
          </a:xfrm>
        </p:grpSpPr>
        <p:sp>
          <p:nvSpPr>
            <p:cNvPr id="15" name="IncorrectBar2"/>
            <p:cNvSpPr/>
            <p:nvPr userDrawn="1"/>
          </p:nvSpPr>
          <p:spPr>
            <a:xfrm>
              <a:off x="4445000" y="1905000"/>
              <a:ext cx="1079500" cy="3810000"/>
            </a:xfrm>
            <a:prstGeom prst="rect">
              <a:avLst/>
            </a:prstGeom>
            <a:solidFill>
              <a:srgbClr val="FF222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ncorrectBar3"/>
            <p:cNvSpPr/>
            <p:nvPr userDrawn="1"/>
          </p:nvSpPr>
          <p:spPr>
            <a:xfrm>
              <a:off x="6032500" y="1905000"/>
              <a:ext cx="1079500" cy="3810000"/>
            </a:xfrm>
            <a:prstGeom prst="rect">
              <a:avLst/>
            </a:prstGeom>
            <a:solidFill>
              <a:srgbClr val="FF222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ncorrectBar4"/>
            <p:cNvSpPr/>
            <p:nvPr userDrawn="1"/>
          </p:nvSpPr>
          <p:spPr>
            <a:xfrm>
              <a:off x="7620000" y="3175000"/>
              <a:ext cx="1079500" cy="2540000"/>
            </a:xfrm>
            <a:prstGeom prst="rect">
              <a:avLst/>
            </a:prstGeom>
            <a:solidFill>
              <a:srgbClr val="FF222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XLabelGroup"/>
          <p:cNvGrpSpPr/>
          <p:nvPr userDrawn="1"/>
        </p:nvGrpSpPr>
        <p:grpSpPr>
          <a:xfrm>
            <a:off x="1270000" y="5842000"/>
            <a:ext cx="7429500" cy="317500"/>
            <a:chOff x="1270000" y="5842000"/>
            <a:chExt cx="7429500" cy="317500"/>
          </a:xfrm>
        </p:grpSpPr>
        <p:sp>
          <p:nvSpPr>
            <p:cNvPr id="10" name="XValueLabel0"/>
            <p:cNvSpPr/>
            <p:nvPr userDrawn="1"/>
          </p:nvSpPr>
          <p:spPr>
            <a:xfrm>
              <a:off x="12700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A*</a:t>
              </a:r>
            </a:p>
          </p:txBody>
        </p:sp>
        <p:sp>
          <p:nvSpPr>
            <p:cNvPr id="13" name="XValueLabel1"/>
            <p:cNvSpPr/>
            <p:nvPr userDrawn="1"/>
          </p:nvSpPr>
          <p:spPr>
            <a:xfrm>
              <a:off x="28575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B*</a:t>
              </a:r>
            </a:p>
          </p:txBody>
        </p:sp>
        <p:sp>
          <p:nvSpPr>
            <p:cNvPr id="16" name="XValueLabel2"/>
            <p:cNvSpPr/>
            <p:nvPr userDrawn="1"/>
          </p:nvSpPr>
          <p:spPr>
            <a:xfrm>
              <a:off x="44450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19" name="XValueLabel3"/>
            <p:cNvSpPr/>
            <p:nvPr userDrawn="1"/>
          </p:nvSpPr>
          <p:spPr>
            <a:xfrm>
              <a:off x="60325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22" name="XValueLabel4"/>
            <p:cNvSpPr/>
            <p:nvPr userDrawn="1"/>
          </p:nvSpPr>
          <p:spPr>
            <a:xfrm>
              <a:off x="76200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>
                  <a:solidFill>
                    <a:srgbClr val="000000"/>
                  </a:solidFill>
                </a:rPr>
                <a:t>E</a:t>
              </a:r>
            </a:p>
          </p:txBody>
        </p:sp>
      </p:grpSp>
      <p:grpSp>
        <p:nvGrpSpPr>
          <p:cNvPr id="36" name="AxisLineGroup"/>
          <p:cNvGrpSpPr/>
          <p:nvPr userDrawn="1"/>
        </p:nvGrpSpPr>
        <p:grpSpPr>
          <a:xfrm>
            <a:off x="889000" y="1587500"/>
            <a:ext cx="8001000" cy="4127500"/>
            <a:chOff x="889000" y="1587500"/>
            <a:chExt cx="8001000" cy="4127500"/>
          </a:xfrm>
        </p:grpSpPr>
        <p:cxnSp>
          <p:nvCxnSpPr>
            <p:cNvPr id="23" name="XAxisLine"/>
            <p:cNvCxnSpPr/>
            <p:nvPr userDrawn="1"/>
          </p:nvCxnSpPr>
          <p:spPr>
            <a:xfrm>
              <a:off x="889000" y="5715000"/>
              <a:ext cx="8001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YAxisLine"/>
            <p:cNvCxnSpPr/>
            <p:nvPr userDrawn="1"/>
          </p:nvCxnSpPr>
          <p:spPr>
            <a:xfrm>
              <a:off x="1016000" y="1587500"/>
              <a:ext cx="0" cy="412750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YAxisTick0"/>
            <p:cNvCxnSpPr/>
            <p:nvPr userDrawn="1"/>
          </p:nvCxnSpPr>
          <p:spPr>
            <a:xfrm>
              <a:off x="889000" y="5715000"/>
              <a:ext cx="254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YAxisTick1"/>
            <p:cNvCxnSpPr/>
            <p:nvPr userDrawn="1"/>
          </p:nvCxnSpPr>
          <p:spPr>
            <a:xfrm>
              <a:off x="889000" y="4445000"/>
              <a:ext cx="254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YAxisTick2"/>
            <p:cNvCxnSpPr/>
            <p:nvPr userDrawn="1"/>
          </p:nvCxnSpPr>
          <p:spPr>
            <a:xfrm>
              <a:off x="889000" y="3175000"/>
              <a:ext cx="254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YAxisTick3"/>
            <p:cNvCxnSpPr/>
            <p:nvPr userDrawn="1"/>
          </p:nvCxnSpPr>
          <p:spPr>
            <a:xfrm>
              <a:off x="889000" y="1905000"/>
              <a:ext cx="25400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YLabelGroup"/>
          <p:cNvGrpSpPr/>
          <p:nvPr userDrawn="1"/>
        </p:nvGrpSpPr>
        <p:grpSpPr>
          <a:xfrm>
            <a:off x="254000" y="1841500"/>
            <a:ext cx="762000" cy="3937000"/>
            <a:chOff x="254000" y="1841500"/>
            <a:chExt cx="762000" cy="3937000"/>
          </a:xfrm>
        </p:grpSpPr>
        <p:sp>
          <p:nvSpPr>
            <p:cNvPr id="26" name="YValueLabel0"/>
            <p:cNvSpPr/>
            <p:nvPr userDrawn="1"/>
          </p:nvSpPr>
          <p:spPr>
            <a:xfrm>
              <a:off x="254000" y="565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28" name="YValueLabel1"/>
            <p:cNvSpPr/>
            <p:nvPr userDrawn="1"/>
          </p:nvSpPr>
          <p:spPr>
            <a:xfrm>
              <a:off x="254000" y="438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30" name="YValueLabel2"/>
            <p:cNvSpPr/>
            <p:nvPr userDrawn="1"/>
          </p:nvSpPr>
          <p:spPr>
            <a:xfrm>
              <a:off x="254000" y="311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32" name="YValueLabel3"/>
            <p:cNvSpPr/>
            <p:nvPr userDrawn="1"/>
          </p:nvSpPr>
          <p:spPr>
            <a:xfrm>
              <a:off x="254000" y="184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solidFill>
                    <a:srgbClr val="000000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04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04378" y="1724241"/>
            <a:ext cx="1138324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Cold War</a:t>
            </a:r>
          </a:p>
        </p:txBody>
      </p:sp>
      <p:sp>
        <p:nvSpPr>
          <p:cNvPr id="3" name="Rectangle 2"/>
          <p:cNvSpPr/>
          <p:nvPr/>
        </p:nvSpPr>
        <p:spPr>
          <a:xfrm>
            <a:off x="5279109" y="1012387"/>
            <a:ext cx="163378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KG Love Somebody" panose="02000503000000020003" pitchFamily="2" charset="0"/>
              </a:rPr>
              <a:t>The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2900" y="4798951"/>
            <a:ext cx="106861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ysClr val="windowText" lastClr="000000"/>
                </a:solidFill>
                <a:latin typeface="KG Love Somebody" panose="02000503000000020003" pitchFamily="2" charset="0"/>
              </a:rPr>
              <a:t>Origins and Consequences</a:t>
            </a:r>
          </a:p>
        </p:txBody>
      </p:sp>
    </p:spTree>
    <p:extLst>
      <p:ext uri="{BB962C8B-B14F-4D97-AF65-F5344CB8AC3E}">
        <p14:creationId xmlns:p14="http://schemas.microsoft.com/office/powerpoint/2010/main" val="132410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27" y="0"/>
            <a:ext cx="5823546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743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1935-februarystal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0"/>
            <a:ext cx="5454650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stal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1" y="1828801"/>
            <a:ext cx="3546475" cy="3522663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897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7" name="Picture 5" descr="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56" y="0"/>
            <a:ext cx="9129776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071688" y="85725"/>
            <a:ext cx="8596312" cy="579438"/>
          </a:xfrm>
        </p:spPr>
        <p:txBody>
          <a:bodyPr/>
          <a:lstStyle/>
          <a:p>
            <a:pPr algn="ctr" eaLnBrk="1" hangingPunct="1"/>
            <a:r>
              <a:rPr lang="en-US" sz="3200" dirty="0">
                <a:latin typeface="KG Love Somebody" panose="02000503000000020003" pitchFamily="2" charset="0"/>
              </a:rPr>
              <a:t>“Gulag”: large prison camp in Siberia.</a:t>
            </a:r>
          </a:p>
        </p:txBody>
      </p:sp>
    </p:spTree>
    <p:extLst>
      <p:ext uri="{BB962C8B-B14F-4D97-AF65-F5344CB8AC3E}">
        <p14:creationId xmlns:p14="http://schemas.microsoft.com/office/powerpoint/2010/main" val="4237379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10083" y="-84408"/>
            <a:ext cx="95718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Soviets In WWII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57452"/>
            <a:ext cx="115601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In 1939, Stalin signed an agreement with Germany—”no more fighting”.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In 1941, 3 million German soldiers attacked the Soviet Union; millions of Soviets died or were captured.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Harsh weather was on the Soviet’s side…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en-US" sz="32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In 1945, Soviet troops captured Berlin, the capital of Germany.</a:t>
            </a:r>
          </a:p>
        </p:txBody>
      </p:sp>
    </p:spTree>
    <p:extLst>
      <p:ext uri="{BB962C8B-B14F-4D97-AF65-F5344CB8AC3E}">
        <p14:creationId xmlns:p14="http://schemas.microsoft.com/office/powerpoint/2010/main" val="339143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05302" y="-84408"/>
            <a:ext cx="69813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End of WWII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57452"/>
            <a:ext cx="1156012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After WWII, Soviets did not leave the Eastern European countries that they freed. Instead, they tried to make the countries become communist.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Western Europe and America were alarmed by Soviet advances in Eastern Europe.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Many Europeans and Americans believed that the communists were trying to take over the world!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In March 1946, Winston Churchill warns of the </a:t>
            </a:r>
            <a:r>
              <a:rPr lang="en-US" sz="2800" b="1" dirty="0">
                <a:latin typeface="Gulim" panose="020B0600000101010101" pitchFamily="34" charset="-127"/>
                <a:ea typeface="Gulim" panose="020B0600000101010101" pitchFamily="34" charset="-127"/>
              </a:rPr>
              <a:t>“Iron Curtain”</a:t>
            </a: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 of Soviet totalitarianism.</a:t>
            </a:r>
          </a:p>
        </p:txBody>
      </p:sp>
    </p:spTree>
    <p:extLst>
      <p:ext uri="{BB962C8B-B14F-4D97-AF65-F5344CB8AC3E}">
        <p14:creationId xmlns:p14="http://schemas.microsoft.com/office/powerpoint/2010/main" val="560577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image?id=4823&amp;rendTypeId=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806" y="0"/>
            <a:ext cx="6858000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216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i4_a3_1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89" y="0"/>
            <a:ext cx="10217022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228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142039" y="-84408"/>
            <a:ext cx="790793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Eastern Bloc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57452"/>
            <a:ext cx="11560126" cy="4622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Stalin wanted to keep political and economic control over Eastern Europe.</a:t>
            </a:r>
          </a:p>
          <a:p>
            <a:pPr marL="457200" indent="-457200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The Soviets managed to set up communist governments throughout Eastern Europe.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Stalin outlawed political parties or newspapers that opposed the communists.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The Soviets jailed or killed some political opponents.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The Soviets rigged elections to ensure the success of communists.</a:t>
            </a:r>
          </a:p>
        </p:txBody>
      </p:sp>
    </p:spTree>
    <p:extLst>
      <p:ext uri="{BB962C8B-B14F-4D97-AF65-F5344CB8AC3E}">
        <p14:creationId xmlns:p14="http://schemas.microsoft.com/office/powerpoint/2010/main" val="2248614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000802c98ccc098f549d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9402" y="0"/>
            <a:ext cx="11053195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71439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15-478-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152" y="-28933"/>
            <a:ext cx="884769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305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2884" y="978795"/>
            <a:ext cx="10715223" cy="4924425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efore Collapse" panose="02000500000000000000" pitchFamily="2" charset="0"/>
              </a:rPr>
              <a:t>Teachers:</a:t>
            </a:r>
          </a:p>
          <a:p>
            <a:pPr algn="ctr"/>
            <a:endParaRPr lang="en-US" dirty="0"/>
          </a:p>
          <a:p>
            <a:pPr algn="ctr"/>
            <a:r>
              <a:rPr lang="en-US" sz="3600" dirty="0">
                <a:latin typeface="KG Love Somebody" panose="02000503000000020003" pitchFamily="2" charset="0"/>
              </a:rPr>
              <a:t>The next 3 slides are handouts for the students to use for note-taking during (or after) the presentation. You can choose to print out the slides, or project them on the board and have students write answers in their notebooks.</a:t>
            </a:r>
          </a:p>
        </p:txBody>
      </p:sp>
    </p:spTree>
    <p:extLst>
      <p:ext uri="{BB962C8B-B14F-4D97-AF65-F5344CB8AC3E}">
        <p14:creationId xmlns:p14="http://schemas.microsoft.com/office/powerpoint/2010/main" val="5023971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88341" y="-84408"/>
            <a:ext cx="801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Iron Curtain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57452"/>
            <a:ext cx="1156012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4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Winston Churchill attacked the Soviet Union for creating an “Iron Curtain”.</a:t>
            </a:r>
          </a:p>
          <a:p>
            <a:pPr marL="914400" lvl="1" indent="-457200">
              <a:spcBef>
                <a:spcPct val="40000"/>
              </a:spcBef>
              <a:buFont typeface="Courier New" panose="02070309020205020404" pitchFamily="49" charset="0"/>
              <a:buChar char="o"/>
            </a:pP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The term reflected Churchill’s belief that communism had created a sharp division in Europe.</a:t>
            </a:r>
          </a:p>
          <a:p>
            <a:pPr marL="457200" indent="-457200">
              <a:spcBef>
                <a:spcPct val="4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Harry S. Truman urged his secretary of state to get tough with the Soviets.</a:t>
            </a:r>
          </a:p>
          <a:p>
            <a:pPr marL="457200" indent="-457200">
              <a:spcBef>
                <a:spcPct val="4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Stalin believed that the Iron Curtain was necessary to protect the Soviet Union from western attacks.</a:t>
            </a:r>
          </a:p>
          <a:p>
            <a:pPr marL="914400" lvl="1" indent="-457200">
              <a:spcBef>
                <a:spcPct val="40000"/>
              </a:spcBef>
              <a:buFont typeface="Courier New" panose="02070309020205020404" pitchFamily="49" charset="0"/>
              <a:buChar char="o"/>
            </a:pPr>
            <a:r>
              <a:rPr lang="en-US" sz="2800" dirty="0">
                <a:latin typeface="Gulim" panose="020B0600000101010101" pitchFamily="34" charset="-127"/>
                <a:ea typeface="Gulim" panose="020B0600000101010101" pitchFamily="34" charset="-127"/>
              </a:rPr>
              <a:t>He also used this as an excuse to rebuild the military. </a:t>
            </a:r>
          </a:p>
          <a:p>
            <a:pPr marL="457200" indent="-457200">
              <a:spcBef>
                <a:spcPct val="40000"/>
              </a:spcBef>
              <a:buFont typeface="Arial" panose="020B0604020202020204" pitchFamily="34" charset="0"/>
              <a:buChar char="•"/>
            </a:pPr>
            <a:endParaRPr lang="en-US" sz="28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86334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Cold_War_Europe_1945_1990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207" y="0"/>
            <a:ext cx="873279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66869"/>
            <a:ext cx="3459207" cy="432426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200" i="1" dirty="0">
                <a:latin typeface="KG Love Somebody" panose="02000503000000020003" pitchFamily="2" charset="0"/>
              </a:rPr>
              <a:t>From Stettin in the Balkans, to Trieste in the Adriatic, an </a:t>
            </a:r>
            <a:r>
              <a:rPr lang="en-US" sz="2200" i="1" dirty="0">
                <a:solidFill>
                  <a:srgbClr val="FF0000"/>
                </a:solidFill>
                <a:latin typeface="KG Love Somebody" panose="02000503000000020003" pitchFamily="2" charset="0"/>
              </a:rPr>
              <a:t>iron curtain</a:t>
            </a:r>
            <a:r>
              <a:rPr lang="en-US" sz="2200" i="1" dirty="0">
                <a:latin typeface="KG Love Somebody" panose="02000503000000020003" pitchFamily="2" charset="0"/>
              </a:rPr>
              <a:t> has descended across the Continent.  Behind that line lies the ancient capitals of Central and Eastern Europe.</a:t>
            </a:r>
            <a:br>
              <a:rPr lang="en-US" sz="2200" i="1" dirty="0">
                <a:latin typeface="KG Love Somebody" panose="02000503000000020003" pitchFamily="2" charset="0"/>
              </a:rPr>
            </a:br>
            <a:r>
              <a:rPr lang="en-US" sz="2200" i="1" dirty="0">
                <a:latin typeface="KG Love Somebody" panose="02000503000000020003" pitchFamily="2" charset="0"/>
              </a:rPr>
              <a:t>                     </a:t>
            </a:r>
            <a:endParaRPr lang="en-US" sz="2200" dirty="0">
              <a:latin typeface="KG Love Somebody" panose="02000503000000020003" pitchFamily="2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200" dirty="0">
                <a:latin typeface="KG Love Somebody" panose="02000503000000020003" pitchFamily="2" charset="0"/>
              </a:rPr>
              <a:t>Sir Winston Churchill, 1946</a:t>
            </a:r>
            <a:endParaRPr lang="en-US" sz="2200" i="1" dirty="0">
              <a:latin typeface="KG Love Somebody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59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10550772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8849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59583" y="-84408"/>
            <a:ext cx="967284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Opposing  views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57452"/>
            <a:ext cx="1156012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ysClr val="windowText" lastClr="000000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1945 was the beginning of a long period of distrust &amp; misunderstanding between the Soviet Union and its former allies in the West (particularly the US).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ysClr val="windowText" lastClr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ysClr val="windowText" lastClr="000000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Soviet Union believed that a powerful central government should control the economy as well as the government.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ysClr val="windowText" lastClr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ysClr val="windowText" lastClr="000000"/>
                </a:solidFill>
                <a:latin typeface="Gulim" panose="020B0600000101010101" pitchFamily="34" charset="-127"/>
                <a:ea typeface="Gulim" panose="020B0600000101010101" pitchFamily="34" charset="-127"/>
              </a:rPr>
              <a:t>US believed that businesses should be privately owned.</a:t>
            </a:r>
          </a:p>
        </p:txBody>
      </p:sp>
    </p:spTree>
    <p:extLst>
      <p:ext uri="{BB962C8B-B14F-4D97-AF65-F5344CB8AC3E}">
        <p14:creationId xmlns:p14="http://schemas.microsoft.com/office/powerpoint/2010/main" val="35273294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5632" y="-84408"/>
            <a:ext cx="834074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err="1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SuperPowers</a:t>
            </a:r>
            <a:endParaRPr lang="en-US" sz="8000" b="1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efore Collapse" panose="020005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57452"/>
            <a:ext cx="11560126" cy="467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Gulim" panose="020B0600000101010101" pitchFamily="34" charset="-127"/>
                <a:ea typeface="Gulim" panose="020B0600000101010101" pitchFamily="34" charset="-127"/>
              </a:rPr>
              <a:t>Both the United States and Russia were Superpowers.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400" dirty="0">
                <a:latin typeface="Gulim" panose="020B0600000101010101" pitchFamily="34" charset="-127"/>
                <a:ea typeface="Gulim" panose="020B0600000101010101" pitchFamily="34" charset="-127"/>
              </a:rPr>
              <a:t>Strong, wealthy countries with large populations and very strong militaries.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400" dirty="0">
                <a:latin typeface="Gulim" panose="020B0600000101010101" pitchFamily="34" charset="-127"/>
                <a:ea typeface="Gulim" panose="020B0600000101010101" pitchFamily="34" charset="-127"/>
              </a:rPr>
              <a:t>The U.S. and the Soviet Union were the two most powerful countries in the world—they had nuclear weapons.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en-US" sz="24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Gulim" panose="020B0600000101010101" pitchFamily="34" charset="-127"/>
                <a:ea typeface="Gulim" panose="020B0600000101010101" pitchFamily="34" charset="-127"/>
              </a:rPr>
              <a:t>There was a lot of tension between the U.S. and the Soviet Union.</a:t>
            </a:r>
          </a:p>
          <a:p>
            <a:pPr marL="800100" lvl="1" indent="-3429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Gulim" panose="020B0600000101010101" pitchFamily="34" charset="-127"/>
                <a:ea typeface="Gulim" panose="020B0600000101010101" pitchFamily="34" charset="-127"/>
              </a:rPr>
              <a:t>Many feared the rivalry between Democracy and Communism would lead to a nuclear war.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Gulim" panose="020B0600000101010101" pitchFamily="34" charset="-127"/>
                <a:ea typeface="Gulim" panose="020B0600000101010101" pitchFamily="34" charset="-127"/>
              </a:rPr>
              <a:t>They called this tension a “Cold War” because neither side ever fired a shot.</a:t>
            </a:r>
          </a:p>
          <a:p>
            <a:pPr marL="800100" lvl="1" indent="-3429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400" dirty="0">
                <a:latin typeface="Gulim" panose="020B0600000101010101" pitchFamily="34" charset="-127"/>
                <a:ea typeface="Gulim" panose="020B0600000101010101" pitchFamily="34" charset="-127"/>
              </a:rPr>
              <a:t>However, the threat of nuclear war left many feeling nervous.</a:t>
            </a:r>
          </a:p>
          <a:p>
            <a:pPr lvl="1"/>
            <a:endParaRPr lang="en-US" sz="2400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69041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65661" y="-84408"/>
            <a:ext cx="746069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Head to Head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350589"/>
            <a:ext cx="115601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Gulim" panose="020B0600000101010101" pitchFamily="34" charset="-127"/>
                <a:ea typeface="Gulim" panose="020B0600000101010101" pitchFamily="34" charset="-127"/>
              </a:rPr>
              <a:t>As the Cold War continued, more countries allied with each side.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Gulim" panose="020B0600000101010101" pitchFamily="34" charset="-127"/>
                <a:ea typeface="Gulim" panose="020B0600000101010101" pitchFamily="34" charset="-127"/>
              </a:rPr>
              <a:t>The US and USSR  had the ability to influence world events and project worldwide power.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Gulim" panose="020B0600000101010101" pitchFamily="34" charset="-127"/>
                <a:ea typeface="Gulim" panose="020B0600000101010101" pitchFamily="34" charset="-127"/>
              </a:rPr>
              <a:t>The countries were evenly matched…</a:t>
            </a:r>
          </a:p>
        </p:txBody>
      </p:sp>
    </p:spTree>
    <p:extLst>
      <p:ext uri="{BB962C8B-B14F-4D97-AF65-F5344CB8AC3E}">
        <p14:creationId xmlns:p14="http://schemas.microsoft.com/office/powerpoint/2010/main" val="21911416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somewhe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7976" y="0"/>
            <a:ext cx="9796048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80265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166891" y="-84408"/>
            <a:ext cx="785824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Soviet Union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350589"/>
            <a:ext cx="115601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The U.S.S.R. had a permanent seat on the UN Security Council.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It influenced other communist countries and dictatorships around the world.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It occupied the largest country in the world, 3</a:t>
            </a:r>
            <a:r>
              <a:rPr lang="en-US" sz="3200" baseline="30000" dirty="0">
                <a:latin typeface="Gulim" panose="020B0600000101010101" pitchFamily="34" charset="-127"/>
                <a:ea typeface="Gulim" panose="020B0600000101010101" pitchFamily="34" charset="-127"/>
              </a:rPr>
              <a:t>rd</a:t>
            </a: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 largest population, &amp; the 2</a:t>
            </a:r>
            <a:r>
              <a:rPr lang="en-US" sz="3200" baseline="30000" dirty="0">
                <a:latin typeface="Gulim" panose="020B0600000101010101" pitchFamily="34" charset="-127"/>
                <a:ea typeface="Gulim" panose="020B0600000101010101" pitchFamily="34" charset="-127"/>
              </a:rPr>
              <a:t>nd</a:t>
            </a: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 largest economy.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It had military and space technology, a worldwide spy network (the KGB), &amp; one of the largest stockpiles of nuclear weapons in the world.</a:t>
            </a:r>
          </a:p>
        </p:txBody>
      </p:sp>
    </p:spTree>
    <p:extLst>
      <p:ext uri="{BB962C8B-B14F-4D97-AF65-F5344CB8AC3E}">
        <p14:creationId xmlns:p14="http://schemas.microsoft.com/office/powerpoint/2010/main" val="20108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13621" y="-84408"/>
            <a:ext cx="836479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United States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The US also had a permanent seat on the UN Security Council, as well as strong ties with Western Europe &amp; Latin America.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4</a:t>
            </a:r>
            <a:r>
              <a:rPr lang="en-US" sz="3200" baseline="30000" dirty="0">
                <a:latin typeface="Gulim" panose="020B0600000101010101" pitchFamily="34" charset="-127"/>
                <a:ea typeface="Gulim" panose="020B0600000101010101" pitchFamily="34" charset="-127"/>
              </a:rPr>
              <a:t>th</a:t>
            </a: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 most populated country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ulim" panose="020B0600000101010101" pitchFamily="34" charset="-127"/>
                <a:ea typeface="Gulim" panose="020B0600000101010101" pitchFamily="34" charset="-127"/>
              </a:rPr>
              <a:t>It had powerful military support from NATO, the largest navy in the world, bases all over the world, the CIA, and a large reserve of nuclear weapons.</a:t>
            </a:r>
          </a:p>
        </p:txBody>
      </p:sp>
    </p:spTree>
    <p:extLst>
      <p:ext uri="{BB962C8B-B14F-4D97-AF65-F5344CB8AC3E}">
        <p14:creationId xmlns:p14="http://schemas.microsoft.com/office/powerpoint/2010/main" val="36972039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304214" y="-84408"/>
            <a:ext cx="558358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Distrust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350589"/>
            <a:ext cx="1156012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Each side thought the other was trying to rule the world.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Neither side would give up, and people lived in fear that another world war would erupt.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3600" dirty="0">
              <a:latin typeface="KG Love Somebody" panose="02000503000000020003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This time it could be a nuclear war, which could destroy the entire planet…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Countries began to form alliances to protect themselves.</a:t>
            </a:r>
          </a:p>
        </p:txBody>
      </p:sp>
    </p:spTree>
    <p:extLst>
      <p:ext uri="{BB962C8B-B14F-4D97-AF65-F5344CB8AC3E}">
        <p14:creationId xmlns:p14="http://schemas.microsoft.com/office/powerpoint/2010/main" val="113529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61" y="0"/>
            <a:ext cx="110887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565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untit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43" y="0"/>
            <a:ext cx="11977714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9086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443148" y="-84408"/>
            <a:ext cx="330571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NATO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350589"/>
            <a:ext cx="115601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In 1949, Western European countries, Canada, &amp; US formed the North Atlantic Treaty Organization (NATO).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3600" dirty="0">
              <a:latin typeface="KG Love Somebody" panose="02000503000000020003" pitchFamily="2" charset="0"/>
            </a:endParaRPr>
          </a:p>
          <a:p>
            <a:pPr marL="285750" lvl="1" indent="-342900"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Each nation in NATO believed the Soviet Union would not attack western Europe if the U.S. would launch nuclear war in return.</a:t>
            </a:r>
          </a:p>
        </p:txBody>
      </p:sp>
    </p:spTree>
    <p:extLst>
      <p:ext uri="{BB962C8B-B14F-4D97-AF65-F5344CB8AC3E}">
        <p14:creationId xmlns:p14="http://schemas.microsoft.com/office/powerpoint/2010/main" val="12680953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133" y="0"/>
            <a:ext cx="894522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9657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6" descr="Map_of_NATO_countries2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3"/>
          <a:stretch>
            <a:fillRect/>
          </a:stretch>
        </p:blipFill>
        <p:spPr bwMode="auto">
          <a:xfrm>
            <a:off x="0" y="1027906"/>
            <a:ext cx="12244907" cy="4572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88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93113" y="-84408"/>
            <a:ext cx="106057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The Warsaw Pact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350589"/>
            <a:ext cx="11560126" cy="513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What was the Warsaw Pact?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An alliance between the Soviet Union and its communist satellite nations.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Why was it formed?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to counter NATO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an anti-Western military alliance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Why “Warsaw”?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Warsaw, Poland was the city where the treaty was signed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Satellite nation?  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Satellite nations are nations that are dependent upon a stronger power.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The Soviet satellite nations were Bulgaria, Romania, Czechoslovakia, Hungary, Poland, and East Germany.</a:t>
            </a:r>
          </a:p>
        </p:txBody>
      </p:sp>
    </p:spTree>
    <p:extLst>
      <p:ext uri="{BB962C8B-B14F-4D97-AF65-F5344CB8AC3E}">
        <p14:creationId xmlns:p14="http://schemas.microsoft.com/office/powerpoint/2010/main" val="40461935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Map_of_Warsaw_Pact_countries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" y="1234169"/>
            <a:ext cx="12193659" cy="44805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6006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6788" y="-84408"/>
            <a:ext cx="1220558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Division of Germany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350589"/>
            <a:ext cx="1156012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dirty="0">
                <a:latin typeface="KG Love Somebody" panose="02000503000000020003" pitchFamily="2" charset="0"/>
              </a:rPr>
              <a:t>At the end of WWII, the Allies divided Germany into 4 sections to keep it from regaining power.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400" dirty="0">
                <a:latin typeface="KG Love Somebody" panose="02000503000000020003" pitchFamily="2" charset="0"/>
              </a:rPr>
              <a:t>US, Great Britain, France, &amp; Soviet Union each controlled a section.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en-US" sz="34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400" dirty="0">
                <a:latin typeface="KG Love Somebody" panose="02000503000000020003" pitchFamily="2" charset="0"/>
              </a:rPr>
              <a:t>In 1948, the Western Allies wanted to reunite Germany, but the Soviets disagreed.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400" dirty="0">
                <a:latin typeface="KG Love Somebody" panose="02000503000000020003" pitchFamily="2" charset="0"/>
              </a:rPr>
              <a:t>The Soviet section became “East Germany” and the reunited sections became “West Germany”.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3400" dirty="0">
                <a:latin typeface="KG Love Somebody" panose="02000503000000020003" pitchFamily="2" charset="0"/>
              </a:rPr>
              <a:t>Berlin was also divided into East &amp; West.</a:t>
            </a:r>
          </a:p>
        </p:txBody>
      </p:sp>
    </p:spTree>
    <p:extLst>
      <p:ext uri="{BB962C8B-B14F-4D97-AF65-F5344CB8AC3E}">
        <p14:creationId xmlns:p14="http://schemas.microsoft.com/office/powerpoint/2010/main" val="31739156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map-Divided Germany and the Berlin Airlift, 1946-1949"/>
          <p:cNvPicPr>
            <a:picLocks noChangeAspect="1" noChangeArrowheads="1"/>
          </p:cNvPicPr>
          <p:nvPr/>
        </p:nvPicPr>
        <p:blipFill>
          <a:blip r:embed="rId2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352" y="0"/>
            <a:ext cx="653653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78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43107" y="-84408"/>
            <a:ext cx="1190582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What About Berlin?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During the Cold war, there were many “hot spots” (areas of extreme tension).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latin typeface="KG Love Somebody" panose="02000503000000020003" pitchFamily="2" charset="0"/>
              </a:rPr>
              <a:t>The earliest hot spot was Berlin.</a:t>
            </a:r>
          </a:p>
          <a:p>
            <a:pPr marL="800100" lvl="1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sz="3200" dirty="0">
              <a:latin typeface="KG Love Somebody" panose="02000503000000020003" pitchFamily="2" charset="0"/>
            </a:endParaRP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At the end of World War II, Germany was divided into four occupation zones: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latin typeface="KG Love Somebody" panose="02000503000000020003" pitchFamily="2" charset="0"/>
              </a:rPr>
              <a:t>American, British, French, and Soviet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endParaRPr lang="en-US" sz="3200" dirty="0">
              <a:latin typeface="KG Love Somebody" panose="02000503000000020003" pitchFamily="2" charset="0"/>
            </a:endParaRP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The Soviets controlled the eastern part of Germany, the western countries controlled the western part of Germany.</a:t>
            </a: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The capital, Berlin, deep within Soviet-controlled territory, was also divided into four occupation zones.</a:t>
            </a:r>
          </a:p>
        </p:txBody>
      </p:sp>
    </p:spTree>
    <p:extLst>
      <p:ext uri="{BB962C8B-B14F-4D97-AF65-F5344CB8AC3E}">
        <p14:creationId xmlns:p14="http://schemas.microsoft.com/office/powerpoint/2010/main" val="35561772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Berlin Secto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208" y="0"/>
            <a:ext cx="838358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7769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377604" y="-2158415"/>
            <a:ext cx="6655992" cy="10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5774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05339" y="-84408"/>
            <a:ext cx="1038136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Blockaded Berlin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In June 1948, the Soviets blockaded all land and water traffic into western Berlin hoping to make Britain, France, and America leave the city. 	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(Remember Berlin was in East Germany which the USSR occupied.)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en-US" sz="28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In response, the United States and Great Britain began an airlift…</a:t>
            </a:r>
          </a:p>
        </p:txBody>
      </p:sp>
    </p:spTree>
    <p:extLst>
      <p:ext uri="{BB962C8B-B14F-4D97-AF65-F5344CB8AC3E}">
        <p14:creationId xmlns:p14="http://schemas.microsoft.com/office/powerpoint/2010/main" val="14572788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6" descr="Berlin-Airliftchildr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254" y="1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03664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37675" y="-84408"/>
            <a:ext cx="831670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Berlin Airlift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What’s an airlift?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3600" dirty="0">
                <a:latin typeface="KG Love Somebody" panose="02000503000000020003" pitchFamily="2" charset="0"/>
              </a:rPr>
              <a:t>A system of carrying supplies into East Berlin by plane day and night. British and American pilots flew in tons of food, fuel, and raw materials.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endParaRPr lang="en-US" sz="3600" dirty="0">
              <a:latin typeface="KG Love Somebody" panose="02000503000000020003" pitchFamily="2" charset="0"/>
            </a:endParaRP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How long did it last?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3600" dirty="0">
                <a:latin typeface="KG Love Somebody" panose="02000503000000020003" pitchFamily="2" charset="0"/>
              </a:rPr>
              <a:t>11 months</a:t>
            </a:r>
          </a:p>
        </p:txBody>
      </p:sp>
    </p:spTree>
    <p:extLst>
      <p:ext uri="{BB962C8B-B14F-4D97-AF65-F5344CB8AC3E}">
        <p14:creationId xmlns:p14="http://schemas.microsoft.com/office/powerpoint/2010/main" val="16540053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airlif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63" y="0"/>
            <a:ext cx="9421873" cy="7406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4682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erlin Airlift-19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231" y="0"/>
            <a:ext cx="9248855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Berlin Airlift-1948-A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0" r="4550" b="13889"/>
          <a:stretch>
            <a:fillRect/>
          </a:stretch>
        </p:blipFill>
        <p:spPr bwMode="auto">
          <a:xfrm>
            <a:off x="-12" y="0"/>
            <a:ext cx="4313910" cy="6858000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6321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020930-O-9999G-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7" y="0"/>
            <a:ext cx="9001125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5469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40595" y="-84408"/>
            <a:ext cx="691086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Now What?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endParaRPr lang="en-US" sz="2800" dirty="0">
              <a:latin typeface="KG Love Somebody" panose="02000503000000020003" pitchFamily="2" charset="0"/>
            </a:endParaRP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The airlift is over—now what?  </a:t>
            </a: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sz="2800" dirty="0">
              <a:latin typeface="KG Love Somebody" panose="02000503000000020003" pitchFamily="2" charset="0"/>
            </a:endParaRP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Germany officially becomes two countries with two governments.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endParaRPr lang="en-US" sz="2800" dirty="0">
              <a:latin typeface="KG Love Somebody" panose="02000503000000020003" pitchFamily="2" charset="0"/>
            </a:endParaRP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Bonn becomes the capital of West Germany.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endParaRPr lang="en-US" sz="2800" dirty="0">
              <a:latin typeface="KG Love Somebody" panose="02000503000000020003" pitchFamily="2" charset="0"/>
            </a:endParaRP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East Berlin becomes the capital of East Germany.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endParaRPr lang="en-US" sz="2800" dirty="0">
              <a:latin typeface="KG Love Somebody" panose="02000503000000020003" pitchFamily="2" charset="0"/>
            </a:endParaRP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West Berlin remains a democratic stronghold, surrounded by communism.</a:t>
            </a:r>
          </a:p>
        </p:txBody>
      </p:sp>
    </p:spTree>
    <p:extLst>
      <p:ext uri="{BB962C8B-B14F-4D97-AF65-F5344CB8AC3E}">
        <p14:creationId xmlns:p14="http://schemas.microsoft.com/office/powerpoint/2010/main" val="26080387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37407" y="-84408"/>
            <a:ext cx="1031724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Post-WWII  Korea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After World War II, Japanese-occupied Korea was temporarily divided into northern and southern parts.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The Soviet Union controlled Korea north of the 38</a:t>
            </a:r>
            <a:r>
              <a:rPr lang="en-US" sz="2800" baseline="30000" dirty="0">
                <a:latin typeface="KG Love Somebody" panose="02000503000000020003" pitchFamily="2" charset="0"/>
              </a:rPr>
              <a:t>th</a:t>
            </a:r>
            <a:r>
              <a:rPr lang="en-US" sz="2800" dirty="0">
                <a:latin typeface="KG Love Somebody" panose="02000503000000020003" pitchFamily="2" charset="0"/>
              </a:rPr>
              <a:t> parallel. 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The United States would be in charge of Korea south of the 38</a:t>
            </a:r>
            <a:r>
              <a:rPr lang="en-US" sz="2800" baseline="30000" dirty="0">
                <a:latin typeface="KG Love Somebody" panose="02000503000000020003" pitchFamily="2" charset="0"/>
              </a:rPr>
              <a:t>th</a:t>
            </a:r>
            <a:r>
              <a:rPr lang="en-US" sz="2800" dirty="0">
                <a:latin typeface="KG Love Somebody" panose="02000503000000020003" pitchFamily="2" charset="0"/>
              </a:rPr>
              <a:t> parallel.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endParaRPr lang="en-US" sz="28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The Soviet Union established a communist government in North Korea.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In South Korea, the United States promoted a democratic system.  </a:t>
            </a:r>
            <a:endParaRPr lang="en-US" sz="2800" b="1" dirty="0">
              <a:solidFill>
                <a:srgbClr val="003300"/>
              </a:solidFill>
              <a:latin typeface="Verdana" panose="020B0604030504040204" pitchFamily="34" charset="0"/>
            </a:endParaRPr>
          </a:p>
          <a:p>
            <a:endParaRPr lang="en-US" sz="2800" dirty="0">
              <a:solidFill>
                <a:srgbClr val="003300"/>
              </a:solidFill>
              <a:latin typeface="Verdana" panose="020B0604030504040204" pitchFamily="34" charset="0"/>
            </a:endParaRPr>
          </a:p>
          <a:p>
            <a:endParaRPr lang="en-US" sz="2800" dirty="0">
              <a:solidFill>
                <a:srgbClr val="0033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3891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33073" y="-84408"/>
            <a:ext cx="115259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Korean War Begins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5202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KG Love Somebody" panose="02000503000000020003" pitchFamily="2" charset="0"/>
              </a:rPr>
              <a:t>In 1950, Kim Il Sung, the leader of North Korea, sent his powerful army into South Korea.</a:t>
            </a:r>
          </a:p>
          <a:p>
            <a:pPr marL="457200" indent="-457200"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700" dirty="0">
                <a:latin typeface="KG Love Somebody" panose="02000503000000020003" pitchFamily="2" charset="0"/>
              </a:rPr>
              <a:t>South Korea was where the United States had to take a stand against Communist aggression.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en-US" sz="2700" dirty="0">
                <a:latin typeface="KG Love Somebody" panose="02000503000000020003" pitchFamily="2" charset="0"/>
              </a:rPr>
              <a:t>Truman ordered American naval and air forces to support Korean ground troops, and asked the United Nations to approve the use of force to stop the North Korean invasion.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  <a:buFont typeface="Courier New" panose="02070309020205020404" pitchFamily="49" charset="0"/>
              <a:buChar char="o"/>
            </a:pPr>
            <a:endParaRPr lang="en-US" sz="27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KG Love Somebody" panose="02000503000000020003" pitchFamily="2" charset="0"/>
              </a:rPr>
              <a:t>The United Nations responded quickly, imposing military sanctions. The U.S. and 19 other nations committed troops to the area.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700" dirty="0">
                <a:latin typeface="KG Love Somebody" panose="02000503000000020003" pitchFamily="2" charset="0"/>
              </a:rPr>
              <a:t>Despite initial heavy losses, the combined UN forces finally began to win. </a:t>
            </a:r>
          </a:p>
        </p:txBody>
      </p:sp>
    </p:spTree>
    <p:extLst>
      <p:ext uri="{BB962C8B-B14F-4D97-AF65-F5344CB8AC3E}">
        <p14:creationId xmlns:p14="http://schemas.microsoft.com/office/powerpoint/2010/main" val="35208062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15-484-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6250"/>
          <a:stretch>
            <a:fillRect/>
          </a:stretch>
        </p:blipFill>
        <p:spPr bwMode="auto">
          <a:xfrm>
            <a:off x="3562578" y="0"/>
            <a:ext cx="5066844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K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55" y="180640"/>
            <a:ext cx="2274058" cy="2743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yng280"/>
          <p:cNvPicPr>
            <a:picLocks noChangeAspect="1" noChangeArrowheads="1"/>
          </p:cNvPicPr>
          <p:nvPr/>
        </p:nvPicPr>
        <p:blipFill>
          <a:blip r:embed="rId4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r="10811"/>
          <a:stretch>
            <a:fillRect/>
          </a:stretch>
        </p:blipFill>
        <p:spPr bwMode="auto">
          <a:xfrm>
            <a:off x="9310516" y="3429000"/>
            <a:ext cx="2274058" cy="2743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38284" y="29718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KG Love Somebody" panose="02000503000000020003" pitchFamily="2" charset="0"/>
              </a:rPr>
              <a:t>Kim Il-Sung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9075945" y="61722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dirty="0" err="1">
                <a:solidFill>
                  <a:schemeClr val="bg1"/>
                </a:solidFill>
                <a:latin typeface="KG Love Somebody" panose="02000503000000020003" pitchFamily="2" charset="0"/>
              </a:rPr>
              <a:t>Syngman</a:t>
            </a:r>
            <a:r>
              <a:rPr lang="en-US" sz="2400" dirty="0">
                <a:solidFill>
                  <a:schemeClr val="bg1"/>
                </a:solidFill>
                <a:latin typeface="KG Love Somebody" panose="02000503000000020003" pitchFamily="2" charset="0"/>
              </a:rPr>
              <a:t> Rhee</a:t>
            </a:r>
          </a:p>
        </p:txBody>
      </p:sp>
    </p:spTree>
    <p:extLst>
      <p:ext uri="{BB962C8B-B14F-4D97-AF65-F5344CB8AC3E}">
        <p14:creationId xmlns:p14="http://schemas.microsoft.com/office/powerpoint/2010/main" val="1312949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276600" y="-2057400"/>
            <a:ext cx="6858000" cy="10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963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44839" y="-84408"/>
            <a:ext cx="750237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Korean War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>
                <a:latin typeface="KG Love Somebody" panose="02000503000000020003" pitchFamily="2" charset="0"/>
              </a:rPr>
              <a:t>The situation changed when General Douglas MacArthur disobeyed orders to stay in South Korea.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>
                <a:latin typeface="KG Love Somebody" panose="02000503000000020003" pitchFamily="2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>
                <a:latin typeface="KG Love Somebody" panose="02000503000000020003" pitchFamily="2" charset="0"/>
              </a:rPr>
              <a:t>Going beyond the 38</a:t>
            </a:r>
            <a:r>
              <a:rPr lang="en-US" sz="3000" baseline="30000" dirty="0">
                <a:latin typeface="KG Love Somebody" panose="02000503000000020003" pitchFamily="2" charset="0"/>
              </a:rPr>
              <a:t>th</a:t>
            </a:r>
            <a:r>
              <a:rPr lang="en-US" sz="3000" dirty="0">
                <a:latin typeface="KG Love Somebody" panose="02000503000000020003" pitchFamily="2" charset="0"/>
              </a:rPr>
              <a:t> parallel into North Korea brought communist China’s well-trained and well-equipped army into the war.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0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>
                <a:latin typeface="KG Love Somebody" panose="02000503000000020003" pitchFamily="2" charset="0"/>
              </a:rPr>
              <a:t>When the fighting finally ended in 1953, no one was truly victorious.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>
                <a:latin typeface="KG Love Somebody" panose="02000503000000020003" pitchFamily="2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>
                <a:latin typeface="KG Love Somebody" panose="02000503000000020003" pitchFamily="2" charset="0"/>
              </a:rPr>
              <a:t>The 38th parallel dividing line remained intact.</a:t>
            </a:r>
          </a:p>
        </p:txBody>
      </p:sp>
    </p:spTree>
    <p:extLst>
      <p:ext uri="{BB962C8B-B14F-4D97-AF65-F5344CB8AC3E}">
        <p14:creationId xmlns:p14="http://schemas.microsoft.com/office/powerpoint/2010/main" val="41190121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kp05_10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" y="0"/>
            <a:ext cx="1220492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87880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Panmunjon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717" y="0"/>
            <a:ext cx="9998565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0677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991653" y="-84408"/>
            <a:ext cx="62087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Who Won?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34641"/>
            <a:ext cx="115601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KG Love Somebody" panose="02000503000000020003" pitchFamily="2" charset="0"/>
              </a:rPr>
              <a:t>South Korea remained “free”, so containment had worked.</a:t>
            </a: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GB" sz="3600" dirty="0">
              <a:latin typeface="KG Love Somebody" panose="02000503000000020003" pitchFamily="2" charset="0"/>
            </a:endParaRP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KG Love Somebody" panose="02000503000000020003" pitchFamily="2" charset="0"/>
              </a:rPr>
              <a:t>Korea was badly damaged, and many lives were lost. </a:t>
            </a: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GB" sz="3600" dirty="0">
              <a:latin typeface="KG Love Somebody" panose="02000503000000020003" pitchFamily="2" charset="0"/>
            </a:endParaRP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KG Love Somebody" panose="02000503000000020003" pitchFamily="2" charset="0"/>
              </a:rPr>
              <a:t>They are still two separate countries today.</a:t>
            </a: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GB" sz="3600" dirty="0">
              <a:latin typeface="KG Love Somebody" panose="02000503000000020003" pitchFamily="2" charset="0"/>
            </a:endParaRP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KG Love Somebody" panose="02000503000000020003" pitchFamily="2" charset="0"/>
              </a:rPr>
              <a:t>Reunification talks have begun, but progress is very, very slow.</a:t>
            </a:r>
          </a:p>
        </p:txBody>
      </p:sp>
    </p:spTree>
    <p:extLst>
      <p:ext uri="{BB962C8B-B14F-4D97-AF65-F5344CB8AC3E}">
        <p14:creationId xmlns:p14="http://schemas.microsoft.com/office/powerpoint/2010/main" val="4326223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687082" y="-84408"/>
            <a:ext cx="681789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Back in USA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4869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Many Americans worried that communism would take over the United States and dominate the world.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Senator Joseph McCarthy spearheaded a communist hunt fueled by these fears throughout the U.S.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His television appearances infected the nation with an anticommunist hysteria that ruined numerous lives from politicians to actors and writers.</a:t>
            </a: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sz="2800" dirty="0">
              <a:latin typeface="KG Love Somebody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3469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0" y="1787"/>
            <a:ext cx="1219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6000" dirty="0">
                <a:solidFill>
                  <a:schemeClr val="bg1"/>
                </a:solidFill>
                <a:latin typeface="Before Collapse" panose="02000500000000000000" pitchFamily="2" charset="0"/>
              </a:rPr>
              <a:t>Premier Nikita Khrushchev</a:t>
            </a: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1349829" y="1244959"/>
            <a:ext cx="7363802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About the capitalist 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states, it doesn't 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depend on you 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whether we 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(Soviet Union) exist.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If you don't like us, 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don't accept our 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invitations, and don't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invite us to come 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to see you. Whether </a:t>
            </a:r>
            <a:b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</a:b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you like it our not, history is on our side. </a:t>
            </a:r>
            <a:r>
              <a:rPr lang="en-US" sz="2800" dirty="0">
                <a:solidFill>
                  <a:srgbClr val="FF0000"/>
                </a:solidFill>
                <a:latin typeface="KG Love Somebody" panose="02000503000000020003" pitchFamily="2" charset="0"/>
              </a:rPr>
              <a:t>We will bury you.   </a:t>
            </a:r>
            <a:r>
              <a:rPr lang="en-US" sz="2800" dirty="0">
                <a:solidFill>
                  <a:schemeClr val="bg1"/>
                </a:solidFill>
                <a:latin typeface="KG Love Somebody" panose="02000503000000020003" pitchFamily="2" charset="0"/>
              </a:rPr>
              <a:t>-- 1956</a:t>
            </a:r>
          </a:p>
        </p:txBody>
      </p:sp>
      <p:pic>
        <p:nvPicPr>
          <p:cNvPr id="13316" name="Picture 4" descr="khrushchev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7" b="25894"/>
          <a:stretch>
            <a:fillRect/>
          </a:stretch>
        </p:blipFill>
        <p:spPr bwMode="auto">
          <a:xfrm>
            <a:off x="6096000" y="1244959"/>
            <a:ext cx="3973357" cy="411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28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16582" y="-84408"/>
            <a:ext cx="77588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A New Leader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350589"/>
            <a:ext cx="11560126" cy="552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Nikita Khrushchev was born in 1894 to a miner in Ukraine. His grandfather was a serf.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He served as the First Secretary of the Communist Party of the Soviet Union from 1953-1964.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He initiated the space program that launched Sputnik I.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He had the idea of placing nuclear missiles in Cuba to restore the balance of power during the Cold War. This led to the Cuban Missile Crisis.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KG Love Somebody" panose="02000503000000020003" pitchFamily="2" charset="0"/>
              </a:rPr>
              <a:t>His announced goals were to overtake the United States in productivity and to help spread Communism throughout the world. 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KG Love Somebody" panose="02000503000000020003" pitchFamily="2" charset="0"/>
              </a:rPr>
              <a:t>Khrushchev was overthrown in 1964. After seven years of house arrest, he died in Moscow in 1971.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534722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07355" y="-84408"/>
            <a:ext cx="737734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Berlin Wall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560126" cy="496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Berliners hated living under communism.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Luckily, West Berlin and freedom were just across the street.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latin typeface="KG Love Somebody" panose="02000503000000020003" pitchFamily="2" charset="0"/>
              </a:rPr>
              <a:t>About 3 million people fled to West Berlin looking for political freedom and better lives.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latin typeface="KG Love Somebody" panose="02000503000000020003" pitchFamily="2" charset="0"/>
              </a:rPr>
              <a:t>The East German government wanted it to stop.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endParaRPr lang="en-US" sz="3200" dirty="0">
              <a:latin typeface="KG Love Somebody" panose="02000503000000020003" pitchFamily="2" charset="0"/>
            </a:endParaRP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In August 1961, East Germany built a 103 mile wall between East and West Berlin.</a:t>
            </a:r>
          </a:p>
          <a:p>
            <a:pPr marL="914400" lvl="1" indent="-45720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latin typeface="KG Love Somebody" panose="02000503000000020003" pitchFamily="2" charset="0"/>
              </a:rPr>
              <a:t>Guarded by Soviet troops, it became a symbol of the split between western and eastern Europe.</a:t>
            </a:r>
          </a:p>
        </p:txBody>
      </p:sp>
    </p:spTree>
    <p:extLst>
      <p:ext uri="{BB962C8B-B14F-4D97-AF65-F5344CB8AC3E}">
        <p14:creationId xmlns:p14="http://schemas.microsoft.com/office/powerpoint/2010/main" val="303105204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berlin_wall_construction_19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700" y="0"/>
            <a:ext cx="8792599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3459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berl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0"/>
            <a:ext cx="9525000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048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636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Berlin Wall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0525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Checkpoint Charlie (Laura Wharen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89" t="53737" r="7838" b="4089"/>
          <a:stretch>
            <a:fillRect/>
          </a:stretch>
        </p:blipFill>
        <p:spPr bwMode="auto">
          <a:xfrm>
            <a:off x="1250993" y="0"/>
            <a:ext cx="969001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36742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555" name="Picture 3" descr="Khrushchev&amp;JFK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487" y="0"/>
            <a:ext cx="9127280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1988487" y="0"/>
            <a:ext cx="7086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dirty="0">
                <a:solidFill>
                  <a:srgbClr val="D4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KG Love Somebody" panose="02000503000000020003" pitchFamily="2" charset="0"/>
              </a:rPr>
              <a:t>Paris, 1961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2588654" y="5410201"/>
            <a:ext cx="79269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dirty="0">
                <a:solidFill>
                  <a:srgbClr val="FFFF00"/>
                </a:solidFill>
                <a:latin typeface="KG Love Somebody" panose="02000503000000020003" pitchFamily="2" charset="0"/>
              </a:rPr>
              <a:t>Khrushchev &amp; JFK meet to discuss Berlin and nuclear proliferation.  Khrushchev thinks that JFK is young, inexperienced, and can be pushed over.</a:t>
            </a:r>
          </a:p>
        </p:txBody>
      </p:sp>
    </p:spTree>
    <p:extLst>
      <p:ext uri="{BB962C8B-B14F-4D97-AF65-F5344CB8AC3E}">
        <p14:creationId xmlns:p14="http://schemas.microsoft.com/office/powerpoint/2010/main" val="377528246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brandenburg-gate-december-19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54132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6927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933843" y="152401"/>
            <a:ext cx="453361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000" dirty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TF Jumpin' Jack" pitchFamily="2" charset="0"/>
              </a:rPr>
              <a:t>Political Cartoon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95" y="1321952"/>
            <a:ext cx="11061879" cy="5231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76811" y="2209800"/>
            <a:ext cx="904767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>
                <a:latin typeface="Harrington" panose="04040505050A02020702" pitchFamily="82" charset="0"/>
              </a:rPr>
              <a:t>Discuss the political cartoon on the following slide with your group.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Harrington" panose="04040505050A02020702" pitchFamily="82" charset="0"/>
              </a:rPr>
              <a:t>What do you think the cartoon is trying to show?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800" dirty="0">
              <a:latin typeface="Harrington" panose="04040505050A02020702" pitchFamily="82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>
                <a:latin typeface="Harrington" panose="04040505050A02020702" pitchFamily="82" charset="0"/>
              </a:rPr>
              <a:t>Now, Choose one event from the Cold War and create your own political cartoon to depict the event.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600" dirty="0">
              <a:latin typeface="Harrington" panose="04040505050A0202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0545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10550772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69898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39770" y="-84408"/>
            <a:ext cx="95125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Losing Control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89044"/>
            <a:ext cx="115601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The economy did not grow; the government spent too much money on heavy industry.</a:t>
            </a: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en-US" sz="3600" dirty="0">
                <a:latin typeface="KG Love Somebody" panose="02000503000000020003" pitchFamily="2" charset="0"/>
              </a:rPr>
              <a:t>This often caused food shortages.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3600" dirty="0">
              <a:latin typeface="KG Love Somebody" panose="02000503000000020003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KG Love Somebody" panose="02000503000000020003" pitchFamily="2" charset="0"/>
              </a:rPr>
              <a:t>By the 1980s, most Soviet people had lost faith in the communist system.</a:t>
            </a: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en-US" sz="3600" dirty="0">
                <a:latin typeface="KG Love Somebody" panose="02000503000000020003" pitchFamily="2" charset="0"/>
              </a:rPr>
              <a:t>They had no personal freedoms.</a:t>
            </a:r>
          </a:p>
        </p:txBody>
      </p:sp>
    </p:spTree>
    <p:extLst>
      <p:ext uri="{BB962C8B-B14F-4D97-AF65-F5344CB8AC3E}">
        <p14:creationId xmlns:p14="http://schemas.microsoft.com/office/powerpoint/2010/main" val="13780099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39759" y="-84408"/>
            <a:ext cx="95125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Losing Control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18731"/>
            <a:ext cx="11430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Soviet Union was spending tons of money putting down revolts, protecting its borders, and keeping up with the US in the arms race.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In 1985, the economy was so unstable that Mikhail Gorbachev, head of USSR, reduced government control of business and increased the freedoms for all citizens.</a:t>
            </a:r>
          </a:p>
        </p:txBody>
      </p:sp>
      <p:pic>
        <p:nvPicPr>
          <p:cNvPr id="9" name="Picture 4" descr="Mikhail Gorbache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29" y="4397827"/>
            <a:ext cx="1549570" cy="2014933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6008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07381" y="-84408"/>
            <a:ext cx="1077731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Berlin Wall Falls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89044"/>
            <a:ext cx="1156012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Demonstrations by people prompted the government to remove border-crossing restrictions.  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latin typeface="KG Love Somebody" panose="02000503000000020003" pitchFamily="2" charset="0"/>
              </a:rPr>
              <a:t>When the announcement was made, East and West Berliners climbed the wall and celebrated.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latin typeface="KG Love Somebody" panose="02000503000000020003" pitchFamily="2" charset="0"/>
              </a:rPr>
              <a:t>Citizens immediately began tearing down the wall.</a:t>
            </a:r>
          </a:p>
          <a:p>
            <a:pPr marL="914400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sz="3200" dirty="0">
              <a:latin typeface="KG Love Somebody" panose="02000503000000020003" pitchFamily="2" charset="0"/>
            </a:endParaRP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Nov. 9</a:t>
            </a:r>
            <a:r>
              <a:rPr lang="en-US" sz="3200" baseline="30000" dirty="0">
                <a:latin typeface="KG Love Somebody" panose="02000503000000020003" pitchFamily="2" charset="0"/>
              </a:rPr>
              <a:t>th</a:t>
            </a:r>
            <a:r>
              <a:rPr lang="en-US" sz="3200" dirty="0">
                <a:latin typeface="KG Love Somebody" panose="02000503000000020003" pitchFamily="2" charset="0"/>
              </a:rPr>
              <a:t> 1989: the Berlin Wall, a symbol of communism, was destroyed.</a:t>
            </a:r>
          </a:p>
          <a:p>
            <a:pPr marL="914400" lvl="1" indent="-457200">
              <a:lnSpc>
                <a:spcPct val="80000"/>
              </a:lnSpc>
              <a:buFont typeface="Courier New" panose="02070309020205020404" pitchFamily="49" charset="0"/>
              <a:buChar char="o"/>
            </a:pPr>
            <a:r>
              <a:rPr lang="en-US" sz="3200" dirty="0">
                <a:latin typeface="KG Love Somebody" panose="02000503000000020003" pitchFamily="2" charset="0"/>
              </a:rPr>
              <a:t>Shortly after the Berlin Wall fell, Germany was reunited as one country (October 3, 1990).</a:t>
            </a:r>
          </a:p>
        </p:txBody>
      </p:sp>
    </p:spTree>
    <p:extLst>
      <p:ext uri="{BB962C8B-B14F-4D97-AF65-F5344CB8AC3E}">
        <p14:creationId xmlns:p14="http://schemas.microsoft.com/office/powerpoint/2010/main" val="348267486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Berlin Wall Torn Dow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43" y="0"/>
            <a:ext cx="10055313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648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577014" y="-1918784"/>
            <a:ext cx="6882349" cy="1067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806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7" descr="breaking-down-berlin-wall-19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4801028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_41405072_wall_ap203body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709" y="1690688"/>
            <a:ext cx="5251195" cy="393192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53480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49523" y="-84408"/>
            <a:ext cx="849303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Reunification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89044"/>
            <a:ext cx="11560126" cy="417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4000" dirty="0">
                <a:latin typeface="KG Love Somebody" panose="02000503000000020003" pitchFamily="2" charset="0"/>
              </a:rPr>
              <a:t>Shortly after the Berlin Wall fell, Germans voted to make the countries of East Germany and West Germany was reunited as one country (October 3, 1990).</a:t>
            </a: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sz="40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>
                <a:latin typeface="KG Love Somebody" panose="02000503000000020003" pitchFamily="2" charset="0"/>
              </a:rPr>
              <a:t>Today, Germany is a free democracy with a great economy.</a:t>
            </a:r>
          </a:p>
          <a:p>
            <a:pPr marL="457200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US" sz="3200" dirty="0">
              <a:latin typeface="KG Love Somebody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02465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34107" y="-84408"/>
            <a:ext cx="872386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Cold War Ends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89044"/>
            <a:ext cx="11430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After Germany was reunified, the Soviet republics that had once been separate countries began seeking their independence also.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In 1991, Soviet Union was no more and the Cold War finally ends.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latin typeface="KG Love Somebody" panose="02000503000000020003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KG Love Somebody" panose="02000503000000020003" pitchFamily="2" charset="0"/>
              </a:rPr>
              <a:t>Many countries were created; Russia was the largest.</a:t>
            </a:r>
          </a:p>
        </p:txBody>
      </p:sp>
    </p:spTree>
    <p:extLst>
      <p:ext uri="{BB962C8B-B14F-4D97-AF65-F5344CB8AC3E}">
        <p14:creationId xmlns:p14="http://schemas.microsoft.com/office/powerpoint/2010/main" val="260870564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6927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75508" y="152401"/>
            <a:ext cx="804098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000" dirty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TF Jumpin' Jack" pitchFamily="2" charset="0"/>
              </a:rPr>
              <a:t>Design a Shirt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95" y="1321952"/>
            <a:ext cx="11061879" cy="5231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76811" y="2209800"/>
            <a:ext cx="90476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KG Love Somebody" panose="02000503000000020003" pitchFamily="2" charset="0"/>
              </a:rPr>
              <a:t>Design a t-shirt that could be worn by protestors of the Berlin Wall. </a:t>
            </a:r>
          </a:p>
          <a:p>
            <a:endParaRPr lang="en-US" sz="3600" dirty="0">
              <a:latin typeface="KG Love Somebody" panose="02000503000000020003" pitchFamily="2" charset="0"/>
            </a:endParaRPr>
          </a:p>
          <a:p>
            <a:pPr marL="514350" indent="-514350">
              <a:buAutoNum type="arabicPeriod"/>
            </a:pPr>
            <a:r>
              <a:rPr lang="en-US" sz="3600" dirty="0">
                <a:latin typeface="KG Love Somebody" panose="02000503000000020003" pitchFamily="2" charset="0"/>
              </a:rPr>
              <a:t>Create a slogan for the shirt.</a:t>
            </a:r>
          </a:p>
          <a:p>
            <a:pPr marL="514350" indent="-514350">
              <a:buAutoNum type="arabicPeriod"/>
            </a:pPr>
            <a:r>
              <a:rPr lang="en-US" sz="3600" dirty="0">
                <a:latin typeface="KG Love Somebody" panose="02000503000000020003" pitchFamily="2" charset="0"/>
              </a:rPr>
              <a:t>Draw a symbol for the shirt. </a:t>
            </a:r>
          </a:p>
          <a:p>
            <a:pPr marL="514350" indent="-514350">
              <a:buAutoNum type="arabicPeriod"/>
            </a:pPr>
            <a:r>
              <a:rPr lang="en-US" sz="3600" dirty="0">
                <a:latin typeface="KG Love Somebody" panose="02000503000000020003" pitchFamily="2" charset="0"/>
              </a:rPr>
              <a:t>Make it colorful! Be creative!</a:t>
            </a:r>
          </a:p>
        </p:txBody>
      </p:sp>
    </p:spTree>
    <p:extLst>
      <p:ext uri="{BB962C8B-B14F-4D97-AF65-F5344CB8AC3E}">
        <p14:creationId xmlns:p14="http://schemas.microsoft.com/office/powerpoint/2010/main" val="296483542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germany-berlin-w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325" y="0"/>
            <a:ext cx="8573349" cy="68580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67282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6927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22224" y="152401"/>
            <a:ext cx="5147564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000" dirty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TF Jumpin' Jack" pitchFamily="2" charset="0"/>
              </a:rPr>
              <a:t>Journal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95" y="1321952"/>
            <a:ext cx="11061879" cy="52312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64999" y="2119842"/>
            <a:ext cx="90476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700" dirty="0">
                <a:latin typeface="KG Love Somebody" panose="02000503000000020003" pitchFamily="2" charset="0"/>
              </a:rPr>
              <a:t>Imagine that you are alive during the Cold War. Write a journal entry as if you are experiencing one of the major events firsthand.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700" dirty="0">
              <a:latin typeface="KG Love Somebody" panose="0200050300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700" dirty="0">
                <a:latin typeface="KG Love Somebody" panose="02000503000000020003" pitchFamily="2" charset="0"/>
              </a:rPr>
              <a:t>Next, illustrate your entry.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700" dirty="0">
              <a:latin typeface="KG Love Somebody" panose="0200050300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700" dirty="0">
                <a:latin typeface="KG Love Somebody" panose="02000503000000020003" pitchFamily="2" charset="0"/>
              </a:rPr>
              <a:t>Choose ONE word that best summarizes your entry. This will be the caption of your illustration.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KG Love Somebody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85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04378" y="1724241"/>
            <a:ext cx="1138324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Cold War</a:t>
            </a:r>
          </a:p>
        </p:txBody>
      </p:sp>
      <p:sp>
        <p:nvSpPr>
          <p:cNvPr id="3" name="Rectangle 2"/>
          <p:cNvSpPr/>
          <p:nvPr/>
        </p:nvSpPr>
        <p:spPr>
          <a:xfrm>
            <a:off x="5279109" y="1012387"/>
            <a:ext cx="163378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KG Love Somebody" panose="02000503000000020003" pitchFamily="2" charset="0"/>
              </a:rPr>
              <a:t>The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2900" y="4798951"/>
            <a:ext cx="106861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ysClr val="windowText" lastClr="000000"/>
                </a:solidFill>
                <a:latin typeface="KG Love Somebody" panose="02000503000000020003" pitchFamily="2" charset="0"/>
              </a:rPr>
              <a:t>Origins and Consequences</a:t>
            </a:r>
          </a:p>
        </p:txBody>
      </p:sp>
    </p:spTree>
    <p:extLst>
      <p:ext uri="{BB962C8B-B14F-4D97-AF65-F5344CB8AC3E}">
        <p14:creationId xmlns:p14="http://schemas.microsoft.com/office/powerpoint/2010/main" val="1812716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82490" y="-84408"/>
            <a:ext cx="742703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efore Collapse" panose="02000500000000000000" pitchFamily="2" charset="0"/>
              </a:rPr>
              <a:t>Josef Stalin</a:t>
            </a:r>
          </a:p>
        </p:txBody>
      </p:sp>
      <p:sp>
        <p:nvSpPr>
          <p:cNvPr id="7" name="Rectangle 6"/>
          <p:cNvSpPr/>
          <p:nvPr/>
        </p:nvSpPr>
        <p:spPr>
          <a:xfrm>
            <a:off x="250874" y="1195756"/>
            <a:ext cx="11690252" cy="54864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287196"/>
            <a:ext cx="11430000" cy="5303520"/>
          </a:xfrm>
          <a:prstGeom prst="rect">
            <a:avLst/>
          </a:prstGeom>
          <a:solidFill>
            <a:schemeClr val="bg1">
              <a:alpha val="71000"/>
            </a:schemeClr>
          </a:solidFill>
          <a:ln w="28575"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57452"/>
            <a:ext cx="1156012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Gulim" panose="020B0600000101010101" pitchFamily="34" charset="-127"/>
                <a:ea typeface="Gulim" panose="020B0600000101010101" pitchFamily="34" charset="-127"/>
              </a:rPr>
              <a:t>Stalin was a harsh dictator (absolute power); many lived in terror of him.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Gulim" panose="020B0600000101010101" pitchFamily="34" charset="-127"/>
                <a:ea typeface="Gulim" panose="020B0600000101010101" pitchFamily="34" charset="-127"/>
              </a:rPr>
              <a:t>He sent millions of serfs to prison camps in Siberia for not giving up their farms to the communist government.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>
              <a:latin typeface="Gulim" panose="020B0600000101010101" pitchFamily="34" charset="-127"/>
              <a:ea typeface="Gulim" panose="020B0600000101010101" pitchFamily="34" charset="-127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latin typeface="Gulim" panose="020B0600000101010101" pitchFamily="34" charset="-127"/>
                <a:ea typeface="Gulim" panose="020B0600000101010101" pitchFamily="34" charset="-127"/>
              </a:rPr>
              <a:t>Much like Hitler, he also “got rid of” those who opposed his ideas.</a:t>
            </a:r>
          </a:p>
        </p:txBody>
      </p:sp>
    </p:spTree>
    <p:extLst>
      <p:ext uri="{BB962C8B-B14F-4D97-AF65-F5344CB8AC3E}">
        <p14:creationId xmlns:p14="http://schemas.microsoft.com/office/powerpoint/2010/main" val="2277833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RespondQuestion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RespondGraph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8136</TotalTime>
  <Words>2221</Words>
  <Application>Microsoft Office PowerPoint</Application>
  <PresentationFormat>Widescreen</PresentationFormat>
  <Paragraphs>236</Paragraphs>
  <Slides>75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75</vt:i4>
      </vt:variant>
    </vt:vector>
  </HeadingPairs>
  <TitlesOfParts>
    <vt:vector size="88" baseType="lpstr">
      <vt:lpstr>Gulim</vt:lpstr>
      <vt:lpstr>Arial</vt:lpstr>
      <vt:lpstr>Before Collapse</vt:lpstr>
      <vt:lpstr>Calibri</vt:lpstr>
      <vt:lpstr>Calibri Light</vt:lpstr>
      <vt:lpstr>Courier New</vt:lpstr>
      <vt:lpstr>Harrington</vt:lpstr>
      <vt:lpstr>KG Love Somebody</vt:lpstr>
      <vt:lpstr>MTF Jumpin' Jack</vt:lpstr>
      <vt:lpstr>Verdana</vt:lpstr>
      <vt:lpstr>Office Theme</vt:lpstr>
      <vt:lpstr>iRespondQuestionMaster</vt:lpstr>
      <vt:lpstr>iRespondGraphMaster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“Gulag”: large prison camp in Siberia.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Trantow</dc:creator>
  <cp:lastModifiedBy>Grace</cp:lastModifiedBy>
  <cp:revision>66</cp:revision>
  <cp:lastPrinted>2014-11-10T12:52:27Z</cp:lastPrinted>
  <dcterms:created xsi:type="dcterms:W3CDTF">2013-08-11T17:35:11Z</dcterms:created>
  <dcterms:modified xsi:type="dcterms:W3CDTF">2017-02-20T21:52:45Z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howTimer">
    <vt:bool>true</vt:bool>
  </property>
  <property fmtid="{D5CDD505-2E9C-101B-9397-08002B2CF9AE}" pid="3" name="ShowPercent">
    <vt:bool>true</vt:bool>
  </property>
  <property fmtid="{D5CDD505-2E9C-101B-9397-08002B2CF9AE}" pid="4" name="KeepGraph">
    <vt:bool>false</vt:bool>
  </property>
  <property fmtid="{D5CDD505-2E9C-101B-9397-08002B2CF9AE}" pid="5" name="AutoReflect">
    <vt:bool>false</vt:bool>
  </property>
</Properties>
</file>